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12" r:id="rId3"/>
    <p:sldId id="313" r:id="rId4"/>
    <p:sldId id="314" r:id="rId5"/>
    <p:sldId id="295" r:id="rId6"/>
    <p:sldId id="296" r:id="rId7"/>
    <p:sldId id="298" r:id="rId8"/>
    <p:sldId id="291" r:id="rId9"/>
    <p:sldId id="292" r:id="rId10"/>
    <p:sldId id="307" r:id="rId11"/>
    <p:sldId id="297" r:id="rId12"/>
    <p:sldId id="290" r:id="rId13"/>
    <p:sldId id="299" r:id="rId14"/>
    <p:sldId id="282" r:id="rId15"/>
    <p:sldId id="283" r:id="rId16"/>
    <p:sldId id="286" r:id="rId17"/>
    <p:sldId id="275" r:id="rId18"/>
    <p:sldId id="287" r:id="rId19"/>
    <p:sldId id="289" r:id="rId20"/>
    <p:sldId id="284" r:id="rId21"/>
    <p:sldId id="288" r:id="rId22"/>
    <p:sldId id="308" r:id="rId23"/>
    <p:sldId id="257" r:id="rId24"/>
    <p:sldId id="276" r:id="rId25"/>
    <p:sldId id="280" r:id="rId26"/>
    <p:sldId id="279" r:id="rId27"/>
    <p:sldId id="277" r:id="rId28"/>
    <p:sldId id="278" r:id="rId29"/>
    <p:sldId id="294" r:id="rId30"/>
    <p:sldId id="281" r:id="rId31"/>
    <p:sldId id="259" r:id="rId32"/>
    <p:sldId id="262" r:id="rId33"/>
    <p:sldId id="260" r:id="rId34"/>
    <p:sldId id="261" r:id="rId35"/>
    <p:sldId id="267" r:id="rId36"/>
    <p:sldId id="264" r:id="rId37"/>
    <p:sldId id="265" r:id="rId38"/>
    <p:sldId id="293" r:id="rId39"/>
    <p:sldId id="266" r:id="rId40"/>
    <p:sldId id="263" r:id="rId41"/>
    <p:sldId id="268" r:id="rId42"/>
    <p:sldId id="269" r:id="rId43"/>
    <p:sldId id="301" r:id="rId44"/>
    <p:sldId id="270" r:id="rId45"/>
    <p:sldId id="303" r:id="rId46"/>
    <p:sldId id="310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A3"/>
    <a:srgbClr val="03E7ED"/>
    <a:srgbClr val="1B0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5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6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02A6C0-C72B-42D9-8F6C-D69A9FC29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84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method allows</a:t>
            </a:r>
            <a:r>
              <a:rPr lang="en-US" baseline="0" dirty="0"/>
              <a:t> us to view what is happening in hyperspace and geographic space simultaneously and relate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8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Thresholding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9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how well sample points are included</a:t>
            </a:r>
            <a:r>
              <a:rPr lang="en-US" baseline="0" dirty="0"/>
              <a:t> as threshold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28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Square of one of the predictors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Hinge features are piece-wise</a:t>
            </a:r>
            <a:r>
              <a:rPr lang="en-US" baseline="0" dirty="0"/>
              <a:t> linear segments.  They appear somewhat curved because MaxEnt applies a </a:t>
            </a:r>
            <a:r>
              <a:rPr lang="en-US" baseline="0" dirty="0" err="1"/>
              <a:t>logisitic</a:t>
            </a:r>
            <a:r>
              <a:rPr lang="en-US" baseline="0" dirty="0"/>
              <a:t> function.  Similar to linear but thresholded below a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7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Modeled with the product of environmental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59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</a:t>
            </a:r>
            <a:r>
              <a:rPr lang="en-US" baseline="0" dirty="0"/>
              <a:t> the </a:t>
            </a:r>
            <a:r>
              <a:rPr lang="en-US" baseline="0" dirty="0" err="1"/>
              <a:t>Lambas</a:t>
            </a:r>
            <a:r>
              <a:rPr lang="en-US" baseline="0" dirty="0"/>
              <a:t> file running with the default regularization for the 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8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Logistic is the default and the most commonly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7BDF9-2706-42AF-8C0B-A1A69817B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0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29DA-E421-4420-AA9F-CEB121AE3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9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9EDA1-8247-4C42-9CCB-64A94C1DE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4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33A3-9AA8-45D1-8B87-F05F023D6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5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DF831-A849-44F4-8F98-27F2B5595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BCE34-9FDC-4BA9-9E65-330B6EAA3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78BA1-5AC2-4DB2-BAC5-799E1BF83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4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AC22-71CA-4B37-88CD-B2D134963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AD62D-BBF1-45FB-B7ED-A5B6CFEEA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51309-CAB3-42F6-B509-BD942AD7C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6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6A6D6-BD03-4AE7-A40C-60B10EDC2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6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jan.ucc.nau.edu/~rcb7/namNm1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63BFC4-C285-4FBA-8AC9-F6C568D0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Implements “Maximum Entropy” modeling</a:t>
            </a:r>
          </a:p>
          <a:p>
            <a:pPr lvl="1"/>
            <a:r>
              <a:rPr lang="en-US" dirty="0"/>
              <a:t>Entropy = randomness</a:t>
            </a:r>
          </a:p>
          <a:p>
            <a:pPr lvl="1"/>
            <a:r>
              <a:rPr lang="en-US" dirty="0"/>
              <a:t>Maximizes randomness by removing patterns</a:t>
            </a:r>
          </a:p>
          <a:p>
            <a:pPr lvl="1"/>
            <a:r>
              <a:rPr lang="en-US" dirty="0"/>
              <a:t>The pattern is the response</a:t>
            </a:r>
          </a:p>
          <a:p>
            <a:r>
              <a:rPr lang="en-US" dirty="0"/>
              <a:t>Website with papers:</a:t>
            </a:r>
          </a:p>
          <a:p>
            <a:pPr lvl="1"/>
            <a:r>
              <a:rPr lang="en-US" dirty="0"/>
              <a:t>http://www.cs.princeton.edu/~schapire/maxent/</a:t>
            </a:r>
          </a:p>
        </p:txBody>
      </p:sp>
    </p:spTree>
    <p:extLst>
      <p:ext uri="{BB962C8B-B14F-4D97-AF65-F5344CB8AC3E}">
        <p14:creationId xmlns:p14="http://schemas.microsoft.com/office/powerpoint/2010/main" val="212261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219200"/>
                <a:ext cx="7924800" cy="5638800"/>
              </a:xfrm>
            </p:spPr>
            <p:txBody>
              <a:bodyPr/>
              <a:lstStyle/>
              <a:p>
                <a:r>
                  <a:rPr lang="en-US" dirty="0">
                    <a:latin typeface="+mj-lt"/>
                  </a:rPr>
                  <a:t>Regularization for each coefficient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𝑆𝑡𝑎𝑛𝑑𝑎𝑟𝑑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𝐸𝑟𝑟𝑜𝑟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1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dirty="0"/>
                  <a:t> :penalty for over fitting</a:t>
                </a:r>
              </a:p>
              <a:p>
                <a:r>
                  <a:rPr lang="en-US" dirty="0"/>
                  <a:t>MaxEnt Maximizes: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other words:</a:t>
                </a:r>
              </a:p>
              <a:p>
                <a:pPr lvl="2"/>
                <a:r>
                  <a:rPr lang="en-US" dirty="0"/>
                  <a:t>Tries to have the highest likelihood</a:t>
                </a:r>
              </a:p>
              <a:p>
                <a:pPr lvl="2"/>
                <a:r>
                  <a:rPr lang="en-US" dirty="0"/>
                  <a:t>And</a:t>
                </a:r>
              </a:p>
              <a:p>
                <a:pPr lvl="2"/>
                <a:r>
                  <a:rPr lang="en-US" dirty="0"/>
                  <a:t>The smallest number of coefficients</a:t>
                </a:r>
              </a:p>
              <a:p>
                <a:pPr lvl="3"/>
                <a:r>
                  <a:rPr lang="en-US" dirty="0"/>
                  <a:t>The Regularization Parameter increases the penalty for coefficients</a:t>
                </a:r>
              </a:p>
              <a:p>
                <a:pPr lvl="1"/>
                <a:r>
                  <a:rPr lang="en-US" dirty="0"/>
                  <a:t>Related to AIC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219200"/>
                <a:ext cx="7924800" cy="5638800"/>
              </a:xfrm>
              <a:blipFill rotWithShape="1">
                <a:blip r:embed="rId2"/>
                <a:stretch>
                  <a:fillRect l="-1692" t="-1405" b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95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10,000 random points (default)</a:t>
            </a:r>
          </a:p>
          <a:p>
            <a:r>
              <a:rPr lang="en-US" dirty="0"/>
              <a:t>Uses all pixels if &lt;10,000 samples</a:t>
            </a:r>
          </a:p>
        </p:txBody>
      </p:sp>
    </p:spTree>
    <p:extLst>
      <p:ext uri="{BB962C8B-B14F-4D97-AF65-F5344CB8AC3E}">
        <p14:creationId xmlns:p14="http://schemas.microsoft.com/office/powerpoint/2010/main" val="264530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MaxEnt really…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MaxEnt tries to create a probability surface in hyperspace where:</a:t>
            </a:r>
          </a:p>
          <a:p>
            <a:pPr lvl="1"/>
            <a:r>
              <a:rPr lang="en-US" dirty="0"/>
              <a:t>Values are near 1.0 where there are lots of points</a:t>
            </a:r>
          </a:p>
          <a:p>
            <a:pPr lvl="1"/>
            <a:r>
              <a:rPr lang="en-US" dirty="0"/>
              <a:t>Values are near 0.0 where there are few or no points </a:t>
            </a:r>
          </a:p>
        </p:txBody>
      </p:sp>
    </p:spTree>
    <p:extLst>
      <p:ext uri="{BB962C8B-B14F-4D97-AF65-F5344CB8AC3E}">
        <p14:creationId xmlns:p14="http://schemas.microsoft.com/office/powerpoint/2010/main" val="2038723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Logit – Inverse of Logistic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219200"/>
            <a:ext cx="771267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10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dirty="0"/>
              <a:t>Synthetic Habitat &amp; Species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05000" y="1143000"/>
            <a:ext cx="5369560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0481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MaxEnt Outputs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519083" cy="2905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3908323"/>
            <a:ext cx="4588386" cy="2949677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0600"/>
            <a:ext cx="4229100" cy="2819400"/>
          </a:xfrm>
        </p:spPr>
      </p:pic>
      <p:pic>
        <p:nvPicPr>
          <p:cNvPr id="14" name="Content Placeholder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876800" y="4122931"/>
            <a:ext cx="4114800" cy="270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523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800600" y="3581400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28600" y="3505200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1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152400"/>
            <a:ext cx="3962400" cy="3048000"/>
          </a:xfrm>
        </p:spPr>
      </p:pic>
      <p:sp>
        <p:nvSpPr>
          <p:cNvPr id="6" name="Rectangle 5"/>
          <p:cNvSpPr/>
          <p:nvPr/>
        </p:nvSpPr>
        <p:spPr>
          <a:xfrm>
            <a:off x="3733800" y="152400"/>
            <a:ext cx="3810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1447800"/>
            <a:ext cx="16658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Threshold~0.5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3505200"/>
            <a:ext cx="10668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4800600"/>
            <a:ext cx="16658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Threshold~0.2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0600" y="3581400"/>
            <a:ext cx="39624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0" y="4800600"/>
            <a:ext cx="16658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Threshold~0.0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"/>
            <a:ext cx="44577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48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Threshold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7349067" cy="4724400"/>
          </a:xfrm>
        </p:spPr>
      </p:pic>
      <p:sp>
        <p:nvSpPr>
          <p:cNvPr id="7" name="TextBox 6"/>
          <p:cNvSpPr txBox="1"/>
          <p:nvPr/>
        </p:nvSpPr>
        <p:spPr>
          <a:xfrm>
            <a:off x="1752600" y="1219200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Threshold of 0 = Entire area</a:t>
            </a:r>
          </a:p>
        </p:txBody>
      </p:sp>
      <p:cxnSp>
        <p:nvCxnSpPr>
          <p:cNvPr id="9" name="Curved Connector 8"/>
          <p:cNvCxnSpPr>
            <a:stCxn id="7" idx="1"/>
          </p:cNvCxnSpPr>
          <p:nvPr/>
        </p:nvCxnSpPr>
        <p:spPr>
          <a:xfrm rot="10800000" flipH="1" flipV="1">
            <a:off x="1752600" y="1403866"/>
            <a:ext cx="304800" cy="501134"/>
          </a:xfrm>
          <a:prstGeom prst="curvedConnector4">
            <a:avLst>
              <a:gd name="adj1" fmla="val -75000"/>
              <a:gd name="adj2" fmla="val 6842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8800" y="63246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omission for entire area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0" y="106680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points omitted for no area</a:t>
            </a:r>
          </a:p>
        </p:txBody>
      </p:sp>
      <p:cxnSp>
        <p:nvCxnSpPr>
          <p:cNvPr id="12" name="Curved Connector 11"/>
          <p:cNvCxnSpPr>
            <a:stCxn id="10" idx="1"/>
          </p:cNvCxnSpPr>
          <p:nvPr/>
        </p:nvCxnSpPr>
        <p:spPr>
          <a:xfrm rot="10800000" flipH="1">
            <a:off x="1828800" y="5791200"/>
            <a:ext cx="152400" cy="718066"/>
          </a:xfrm>
          <a:prstGeom prst="curvedConnector4">
            <a:avLst>
              <a:gd name="adj1" fmla="val -150000"/>
              <a:gd name="adj2" fmla="val 62859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10400" y="571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100% = no area</a:t>
            </a:r>
          </a:p>
        </p:txBody>
      </p:sp>
      <p:cxnSp>
        <p:nvCxnSpPr>
          <p:cNvPr id="17" name="Curved Connector 16"/>
          <p:cNvCxnSpPr>
            <a:stCxn id="16" idx="1"/>
          </p:cNvCxnSpPr>
          <p:nvPr/>
        </p:nvCxnSpPr>
        <p:spPr>
          <a:xfrm rot="10800000">
            <a:off x="6477000" y="5791200"/>
            <a:ext cx="533400" cy="24696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1" idx="1"/>
          </p:cNvCxnSpPr>
          <p:nvPr/>
        </p:nvCxnSpPr>
        <p:spPr>
          <a:xfrm rot="10800000" flipH="1" flipV="1">
            <a:off x="5943600" y="1251466"/>
            <a:ext cx="381000" cy="805934"/>
          </a:xfrm>
          <a:prstGeom prst="curvedConnector4">
            <a:avLst>
              <a:gd name="adj1" fmla="val -60000"/>
              <a:gd name="adj2" fmla="val 61457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013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924800" cy="4953000"/>
          </a:xfrm>
        </p:spPr>
        <p:txBody>
          <a:bodyPr/>
          <a:lstStyle/>
          <a:p>
            <a:r>
              <a:rPr lang="en-US" dirty="0"/>
              <a:t>Omission Rate: Proportion of points left out of the predicted area for a threshold</a:t>
            </a:r>
          </a:p>
          <a:p>
            <a:r>
              <a:rPr lang="en-US" dirty="0"/>
              <a:t>Sensitivity: Proportion of points left in the predicted area</a:t>
            </a:r>
          </a:p>
          <a:p>
            <a:pPr lvl="1"/>
            <a:r>
              <a:rPr lang="en-US" dirty="0"/>
              <a:t>1 – Omission Rate</a:t>
            </a:r>
          </a:p>
          <a:p>
            <a:r>
              <a:rPr lang="en-US" dirty="0"/>
              <a:t>Fractional Predicted Area: </a:t>
            </a:r>
          </a:p>
          <a:p>
            <a:pPr lvl="1"/>
            <a:r>
              <a:rPr lang="en-US" dirty="0"/>
              <a:t>Proportion of area within the thresholded area</a:t>
            </a:r>
          </a:p>
          <a:p>
            <a:r>
              <a:rPr lang="en-US" dirty="0"/>
              <a:t>Specificity: Proportion of area outside the thresholded area</a:t>
            </a:r>
          </a:p>
          <a:p>
            <a:pPr lvl="1"/>
            <a:r>
              <a:rPr lang="en-US" dirty="0"/>
              <a:t>1 – Fractional Predicted Area: </a:t>
            </a:r>
          </a:p>
        </p:txBody>
      </p:sp>
    </p:spTree>
    <p:extLst>
      <p:ext uri="{BB962C8B-B14F-4D97-AF65-F5344CB8AC3E}">
        <p14:creationId xmlns:p14="http://schemas.microsoft.com/office/powerpoint/2010/main" val="1245946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Receiver-Operator Curve (ROC)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74676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6211669"/>
            <a:ext cx="6229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Area Under The Curve (AUC)</a:t>
            </a:r>
          </a:p>
        </p:txBody>
      </p:sp>
    </p:spTree>
    <p:extLst>
      <p:ext uri="{BB962C8B-B14F-4D97-AF65-F5344CB8AC3E}">
        <p14:creationId xmlns:p14="http://schemas.microsoft.com/office/powerpoint/2010/main" val="326162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Overall area used to create the model:</a:t>
            </a:r>
          </a:p>
          <a:p>
            <a:pPr lvl="1"/>
            <a:r>
              <a:rPr lang="en-US" b="1" dirty="0"/>
              <a:t>Sample area</a:t>
            </a:r>
            <a:r>
              <a:rPr lang="en-US" dirty="0"/>
              <a:t>, area-of-interest (AOI), background</a:t>
            </a:r>
          </a:p>
          <a:p>
            <a:r>
              <a:rPr lang="en-US" dirty="0"/>
              <a:t>Locations where species was observed:</a:t>
            </a:r>
          </a:p>
          <a:p>
            <a:pPr lvl="1"/>
            <a:r>
              <a:rPr lang="en-US" b="1" dirty="0"/>
              <a:t>Occurrences</a:t>
            </a:r>
            <a:r>
              <a:rPr lang="en-US" dirty="0"/>
              <a:t>, presence points, observations</a:t>
            </a:r>
          </a:p>
          <a:p>
            <a:r>
              <a:rPr lang="en-US" dirty="0"/>
              <a:t>Environmental predictors:</a:t>
            </a:r>
          </a:p>
          <a:p>
            <a:pPr lvl="1"/>
            <a:r>
              <a:rPr lang="en-US" b="1" dirty="0"/>
              <a:t>Covariates</a:t>
            </a:r>
            <a:r>
              <a:rPr lang="en-US" dirty="0"/>
              <a:t>, independent variables</a:t>
            </a:r>
          </a:p>
          <a:p>
            <a:r>
              <a:rPr lang="en-US" dirty="0"/>
              <a:t>Probability density function:</a:t>
            </a:r>
          </a:p>
          <a:p>
            <a:pPr lvl="1"/>
            <a:r>
              <a:rPr lang="en-US" dirty="0"/>
              <a:t>A function showing the probably of values for a covariate</a:t>
            </a:r>
          </a:p>
          <a:p>
            <a:pPr lvl="1"/>
            <a:r>
              <a:rPr lang="en-US" dirty="0"/>
              <a:t>Area under the function must equal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33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74676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28600"/>
            <a:ext cx="712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proportion of the sample points are within the thresholded area</a:t>
            </a:r>
          </a:p>
        </p:txBody>
      </p:sp>
      <p:cxnSp>
        <p:nvCxnSpPr>
          <p:cNvPr id="8" name="Curved Connector 7"/>
          <p:cNvCxnSpPr>
            <a:stCxn id="5" idx="1"/>
          </p:cNvCxnSpPr>
          <p:nvPr/>
        </p:nvCxnSpPr>
        <p:spPr>
          <a:xfrm rot="10800000" flipV="1">
            <a:off x="1371600" y="413266"/>
            <a:ext cx="228600" cy="1796534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6019800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proportion of the total area is within the thresholded area</a:t>
            </a:r>
          </a:p>
        </p:txBody>
      </p:sp>
      <p:cxnSp>
        <p:nvCxnSpPr>
          <p:cNvPr id="10" name="Curved Connector 9"/>
          <p:cNvCxnSpPr>
            <a:stCxn id="9" idx="0"/>
          </p:cNvCxnSpPr>
          <p:nvPr/>
        </p:nvCxnSpPr>
        <p:spPr>
          <a:xfrm rot="16200000" flipV="1">
            <a:off x="4491012" y="5643588"/>
            <a:ext cx="304800" cy="447623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0800" y="1981200"/>
            <a:ext cx="21336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Goes up quickly if points are within a sub-set of the overall predictor values</a:t>
            </a:r>
          </a:p>
        </p:txBody>
      </p:sp>
    </p:spTree>
    <p:extLst>
      <p:ext uri="{BB962C8B-B14F-4D97-AF65-F5344CB8AC3E}">
        <p14:creationId xmlns:p14="http://schemas.microsoft.com/office/powerpoint/2010/main" val="3908131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7467600" cy="4800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3276600"/>
            <a:ext cx="2428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Area Under the Curve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6324600"/>
            <a:ext cx="482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0.5=Model is random, Closer to 1.0 the better</a:t>
            </a:r>
          </a:p>
        </p:txBody>
      </p:sp>
    </p:spTree>
    <p:extLst>
      <p:ext uri="{BB962C8B-B14F-4D97-AF65-F5344CB8AC3E}">
        <p14:creationId xmlns:p14="http://schemas.microsoft.com/office/powerpoint/2010/main" val="4101507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Explanation Ever!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47800"/>
            <a:ext cx="87915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1745" y="6486210"/>
            <a:ext cx="642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http://en.wikipedia.org/wiki/Receiver_operating_characteristic</a:t>
            </a:r>
          </a:p>
        </p:txBody>
      </p:sp>
    </p:spTree>
    <p:extLst>
      <p:ext uri="{BB962C8B-B14F-4D97-AF65-F5344CB8AC3E}">
        <p14:creationId xmlns:p14="http://schemas.microsoft.com/office/powerpoint/2010/main" val="2232515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“Features”</a:t>
            </a:r>
          </a:p>
          <a:p>
            <a:pPr lvl="1"/>
            <a:r>
              <a:rPr lang="en-US" dirty="0"/>
              <a:t>Threshold: flat response to predictor</a:t>
            </a:r>
          </a:p>
          <a:p>
            <a:pPr lvl="1"/>
            <a:r>
              <a:rPr lang="en-US" dirty="0"/>
              <a:t>Hinge: linear response to predictor</a:t>
            </a:r>
          </a:p>
          <a:p>
            <a:pPr lvl="1"/>
            <a:r>
              <a:rPr lang="en-US" dirty="0"/>
              <a:t>Linear: linear response to predictor</a:t>
            </a:r>
          </a:p>
          <a:p>
            <a:pPr lvl="1"/>
            <a:r>
              <a:rPr lang="en-US" dirty="0"/>
              <a:t>Quadratic: square of the predictor</a:t>
            </a:r>
          </a:p>
          <a:p>
            <a:pPr lvl="1"/>
            <a:r>
              <a:rPr lang="en-US" dirty="0"/>
              <a:t>Product: two predictors multiplied together</a:t>
            </a:r>
          </a:p>
          <a:p>
            <a:pPr lvl="1"/>
            <a:r>
              <a:rPr lang="en-US" dirty="0"/>
              <a:t>Binary: Categorical levels</a:t>
            </a:r>
          </a:p>
          <a:p>
            <a:r>
              <a:rPr lang="en-US" dirty="0"/>
              <a:t>The following slides are from the tutorial you’ll run in lab</a:t>
            </a:r>
          </a:p>
        </p:txBody>
      </p:sp>
    </p:spTree>
    <p:extLst>
      <p:ext uri="{BB962C8B-B14F-4D97-AF65-F5344CB8AC3E}">
        <p14:creationId xmlns:p14="http://schemas.microsoft.com/office/powerpoint/2010/main" val="2092325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262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7543800" cy="5029200"/>
          </a:xfrm>
        </p:spPr>
      </p:pic>
    </p:spTree>
    <p:extLst>
      <p:ext uri="{BB962C8B-B14F-4D97-AF65-F5344CB8AC3E}">
        <p14:creationId xmlns:p14="http://schemas.microsoft.com/office/powerpoint/2010/main" val="4092428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7315200" cy="4876800"/>
          </a:xfrm>
        </p:spPr>
      </p:pic>
    </p:spTree>
    <p:extLst>
      <p:ext uri="{BB962C8B-B14F-4D97-AF65-F5344CB8AC3E}">
        <p14:creationId xmlns:p14="http://schemas.microsoft.com/office/powerpoint/2010/main" val="748931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Hinge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851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371600"/>
            <a:ext cx="7429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45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“Best”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AUC does not account for the number of parameters</a:t>
            </a:r>
          </a:p>
          <a:p>
            <a:pPr lvl="1"/>
            <a:r>
              <a:rPr lang="en-US" dirty="0"/>
              <a:t>Use the regularization parameter to control over-fitting</a:t>
            </a:r>
          </a:p>
          <a:p>
            <a:r>
              <a:rPr lang="en-US" dirty="0"/>
              <a:t>MaxEnt will let you know which predictors are explaining the most variance</a:t>
            </a:r>
          </a:p>
          <a:p>
            <a:pPr lvl="1"/>
            <a:r>
              <a:rPr lang="en-US" dirty="0"/>
              <a:t>Use this, and your judgment to reduce the predictors to the minimum number</a:t>
            </a:r>
          </a:p>
          <a:p>
            <a:pPr lvl="1"/>
            <a:r>
              <a:rPr lang="en-US" dirty="0"/>
              <a:t>Then, rerun MaxEnt for final outputs</a:t>
            </a:r>
          </a:p>
        </p:txBody>
      </p:sp>
    </p:spTree>
    <p:extLst>
      <p:ext uri="{BB962C8B-B14F-4D97-AF65-F5344CB8AC3E}">
        <p14:creationId xmlns:p14="http://schemas.microsoft.com/office/powerpoint/2010/main" val="113242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sample area (bounds of raster data)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= vector of covariates (e.g. </a:t>
                </a:r>
                <a:r>
                  <a:rPr lang="en-US" dirty="0" err="1"/>
                  <a:t>rasters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= probability density function of the covariates</a:t>
                </a:r>
              </a:p>
              <a:p>
                <a:pPr lvl="1"/>
                <a:r>
                  <a:rPr lang="en-US" dirty="0"/>
                  <a:t>Histogram of covariates divided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(number of pixels in sample area)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locations of occurrences (pixels in covariates where occurrences exist)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probability density function of the covariates where there are occurrences</a:t>
                </a:r>
              </a:p>
              <a:p>
                <a:pPr lvl="1"/>
                <a:r>
                  <a:rPr lang="en-US" dirty="0"/>
                  <a:t>Histogram of covariates where there are occurrences divided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(number of pixels with occurrences)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2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00" dirty="0"/>
              <a:t>cld6190_ann, 0.0, 32.0, 84.0</a:t>
            </a:r>
          </a:p>
          <a:p>
            <a:pPr marL="0" indent="0">
              <a:buNone/>
            </a:pPr>
            <a:r>
              <a:rPr lang="en-US" sz="500" dirty="0"/>
              <a:t>dtr6190_ann, 0.0, 49.0, 178.0</a:t>
            </a:r>
          </a:p>
          <a:p>
            <a:pPr marL="0" indent="0">
              <a:buNone/>
            </a:pPr>
            <a:r>
              <a:rPr lang="en-US" sz="500" dirty="0" err="1"/>
              <a:t>ecoreg</a:t>
            </a:r>
            <a:r>
              <a:rPr lang="en-US" sz="500" dirty="0"/>
              <a:t>, 0.0, 1.0, 14.0</a:t>
            </a:r>
          </a:p>
          <a:p>
            <a:pPr marL="0" indent="0">
              <a:buNone/>
            </a:pPr>
            <a:r>
              <a:rPr lang="en-US" sz="500" dirty="0"/>
              <a:t>frs6190_ann, -1.1498818281061252, 0.0, 235.0</a:t>
            </a:r>
          </a:p>
          <a:p>
            <a:pPr marL="0" indent="0">
              <a:buNone/>
            </a:pPr>
            <a:r>
              <a:rPr lang="en-US" sz="500" dirty="0" err="1"/>
              <a:t>h_dem</a:t>
            </a:r>
            <a:r>
              <a:rPr lang="en-US" sz="500" dirty="0"/>
              <a:t>, 0.0, 0.0, 5610.0</a:t>
            </a:r>
          </a:p>
          <a:p>
            <a:pPr marL="0" indent="0">
              <a:buNone/>
            </a:pPr>
            <a:r>
              <a:rPr lang="en-US" sz="500" dirty="0"/>
              <a:t>pre6190_ann, 0.0, 0.0, 204.0</a:t>
            </a:r>
          </a:p>
          <a:p>
            <a:pPr marL="0" indent="0">
              <a:buNone/>
            </a:pPr>
            <a:r>
              <a:rPr lang="en-US" sz="500" dirty="0"/>
              <a:t>pre6190_l1, 0.0, 0.0, 185.0</a:t>
            </a:r>
          </a:p>
          <a:p>
            <a:pPr marL="0" indent="0">
              <a:buNone/>
            </a:pPr>
            <a:r>
              <a:rPr lang="en-US" sz="500" dirty="0"/>
              <a:t>pre6190_l10, 0.0, 0.0, 250.0</a:t>
            </a:r>
          </a:p>
          <a:p>
            <a:pPr marL="0" indent="0">
              <a:buNone/>
            </a:pPr>
            <a:r>
              <a:rPr lang="en-US" sz="500" dirty="0"/>
              <a:t>pre6190_l4, 0.0, 0.0, 188.0</a:t>
            </a:r>
          </a:p>
          <a:p>
            <a:pPr marL="0" indent="0">
              <a:buNone/>
            </a:pPr>
            <a:r>
              <a:rPr lang="en-US" sz="500" dirty="0"/>
              <a:t>pre6190_l7, 0.0, 0.0, 222.0</a:t>
            </a:r>
          </a:p>
          <a:p>
            <a:pPr marL="0" indent="0">
              <a:buNone/>
            </a:pPr>
            <a:r>
              <a:rPr lang="en-US" sz="500" dirty="0"/>
              <a:t>tmn6190_ann, 0.0, -110.0, 229.0</a:t>
            </a:r>
          </a:p>
          <a:p>
            <a:pPr marL="0" indent="0">
              <a:buNone/>
            </a:pPr>
            <a:r>
              <a:rPr lang="en-US" sz="500" dirty="0"/>
              <a:t>tmp6190_ann, 0.5804254993432195, 1.0, 282.0</a:t>
            </a:r>
          </a:p>
          <a:p>
            <a:pPr marL="0" indent="0">
              <a:buNone/>
            </a:pPr>
            <a:r>
              <a:rPr lang="en-US" sz="500" dirty="0"/>
              <a:t>tmx6190_ann, 0.0, 101.0, 362.0</a:t>
            </a:r>
          </a:p>
          <a:p>
            <a:pPr marL="0" indent="0">
              <a:buNone/>
            </a:pPr>
            <a:r>
              <a:rPr lang="en-US" sz="500" dirty="0"/>
              <a:t>vap6190_ann, 0.0, 1.0, 310.0</a:t>
            </a:r>
          </a:p>
          <a:p>
            <a:pPr marL="0" indent="0">
              <a:buNone/>
            </a:pPr>
            <a:r>
              <a:rPr lang="en-US" sz="500" dirty="0"/>
              <a:t>tmn6190_ann^2, 1.0673168197973097, 0.0, 52441.0</a:t>
            </a:r>
          </a:p>
          <a:p>
            <a:pPr marL="0" indent="0">
              <a:buNone/>
            </a:pPr>
            <a:r>
              <a:rPr lang="en-US" sz="500" dirty="0"/>
              <a:t>tmx6190_ann^2, -4.158022614271723, 10201.0, 131044.0</a:t>
            </a:r>
          </a:p>
          <a:p>
            <a:pPr marL="0" indent="0">
              <a:buNone/>
            </a:pPr>
            <a:r>
              <a:rPr lang="en-US" sz="500" dirty="0"/>
              <a:t>vap6190_ann^2, 0.8651171091826158, 1.0, 96100.0</a:t>
            </a:r>
          </a:p>
          <a:p>
            <a:pPr marL="0" indent="0">
              <a:buNone/>
            </a:pPr>
            <a:r>
              <a:rPr lang="en-US" sz="500" dirty="0"/>
              <a:t>cld6190_ann*dtr6190_ann, 1.2508669203612586, 2624.0, 12792.0</a:t>
            </a:r>
          </a:p>
          <a:p>
            <a:pPr marL="0" indent="0">
              <a:buNone/>
            </a:pPr>
            <a:r>
              <a:rPr lang="en-US" sz="500" dirty="0"/>
              <a:t>cld6190_ann*pre6190_l7, -1.174755465148628, 0.0, 16884.0</a:t>
            </a:r>
          </a:p>
          <a:p>
            <a:pPr marL="0" indent="0">
              <a:buNone/>
            </a:pPr>
            <a:r>
              <a:rPr lang="en-US" sz="500" dirty="0"/>
              <a:t>cld6190_ann*tmx6190_ann, -0.4321445358008761, 3888.0, 28126.0</a:t>
            </a:r>
          </a:p>
          <a:p>
            <a:pPr marL="0" indent="0">
              <a:buNone/>
            </a:pPr>
            <a:r>
              <a:rPr lang="en-US" sz="500" dirty="0"/>
              <a:t>cld6190_ann*vap6190_ann, -0.18405049411034943, 38.0, 25398.0</a:t>
            </a:r>
          </a:p>
          <a:p>
            <a:pPr marL="0" indent="0">
              <a:buNone/>
            </a:pPr>
            <a:r>
              <a:rPr lang="en-US" sz="500" dirty="0"/>
              <a:t>dtr6190_ann*pre6190_l1, 1.1453859981618322, 0.0, 19240.0</a:t>
            </a:r>
          </a:p>
          <a:p>
            <a:pPr marL="0" indent="0">
              <a:buNone/>
            </a:pPr>
            <a:r>
              <a:rPr lang="en-US" sz="500" dirty="0"/>
              <a:t>dtr6190_ann*pre6190_l4, 4.849148645354156, 0.0, 18590.0</a:t>
            </a:r>
          </a:p>
          <a:p>
            <a:pPr marL="0" indent="0">
              <a:buNone/>
            </a:pPr>
            <a:r>
              <a:rPr lang="en-US" sz="500" dirty="0"/>
              <a:t>dtr6190_ann*tmn6190_ann, 3.794041694656147, -16789.0, 23843.0</a:t>
            </a:r>
          </a:p>
          <a:p>
            <a:pPr marL="0" indent="0">
              <a:buNone/>
            </a:pPr>
            <a:r>
              <a:rPr lang="en-US" sz="500" dirty="0" err="1"/>
              <a:t>ecoreg</a:t>
            </a:r>
            <a:r>
              <a:rPr lang="en-US" sz="500" dirty="0"/>
              <a:t>*tmn6190_ann, 0.45809862608857377, -1320.0, 2290.0</a:t>
            </a:r>
          </a:p>
          <a:p>
            <a:pPr marL="0" indent="0">
              <a:buNone/>
            </a:pPr>
            <a:r>
              <a:rPr lang="en-US" sz="500" dirty="0" err="1"/>
              <a:t>ecoreg</a:t>
            </a:r>
            <a:r>
              <a:rPr lang="en-US" sz="500" dirty="0"/>
              <a:t>*tmx6190_ann, -1.6157434815320328, 154.0, 3828.0</a:t>
            </a:r>
          </a:p>
          <a:p>
            <a:pPr marL="0" indent="0">
              <a:buNone/>
            </a:pPr>
            <a:r>
              <a:rPr lang="en-US" sz="500" dirty="0" err="1"/>
              <a:t>ecoreg</a:t>
            </a:r>
            <a:r>
              <a:rPr lang="en-US" sz="500" dirty="0"/>
              <a:t>*vap6190_ann, 0.34457033151188204, 12.0, 3100.0</a:t>
            </a:r>
          </a:p>
          <a:p>
            <a:pPr marL="0" indent="0">
              <a:buNone/>
            </a:pPr>
            <a:r>
              <a:rPr lang="en-US" sz="500" dirty="0"/>
              <a:t>frs6190_ann*pre6190_l4, 2.032039282175344, 0.0, 6278.0</a:t>
            </a:r>
          </a:p>
          <a:p>
            <a:pPr marL="0" indent="0">
              <a:buNone/>
            </a:pPr>
            <a:r>
              <a:rPr lang="en-US" sz="500" dirty="0"/>
              <a:t>frs6190_ann*tmp6190_ann, -0.7801709867413774, 0.0, 15862.0</a:t>
            </a:r>
          </a:p>
          <a:p>
            <a:pPr marL="0" indent="0">
              <a:buNone/>
            </a:pPr>
            <a:r>
              <a:rPr lang="en-US" sz="500" dirty="0"/>
              <a:t>frs6190_ann*vap6190_ann, -3.5437330369989097, 0.0, 11286.0</a:t>
            </a:r>
          </a:p>
          <a:p>
            <a:pPr marL="0" indent="0">
              <a:buNone/>
            </a:pPr>
            <a:r>
              <a:rPr lang="en-US" sz="500" dirty="0" err="1"/>
              <a:t>h_dem</a:t>
            </a:r>
            <a:r>
              <a:rPr lang="en-US" sz="500" dirty="0"/>
              <a:t>*pre6190_l10, 0.6831004745857797, 0.0, 332920.0</a:t>
            </a:r>
          </a:p>
          <a:p>
            <a:pPr marL="0" indent="0">
              <a:buNone/>
            </a:pPr>
            <a:r>
              <a:rPr lang="en-US" sz="500" dirty="0" err="1"/>
              <a:t>h_dem</a:t>
            </a:r>
            <a:r>
              <a:rPr lang="en-US" sz="500" dirty="0"/>
              <a:t>*pre6190_l4, -7.446077252168424, 0.0, 318591.0</a:t>
            </a:r>
          </a:p>
          <a:p>
            <a:pPr marL="0" indent="0">
              <a:buNone/>
            </a:pPr>
            <a:r>
              <a:rPr lang="en-US" sz="500" dirty="0"/>
              <a:t>pre6190_ann*pre6190_l7, 1.5383313604986337, 0.0, 39780.0</a:t>
            </a:r>
          </a:p>
          <a:p>
            <a:pPr marL="0" indent="0">
              <a:buNone/>
            </a:pPr>
            <a:r>
              <a:rPr lang="en-US" sz="500" dirty="0"/>
              <a:t>pre6190_l1*vap6190_ann, -2.6305122968909807, 0.0, 47495.0</a:t>
            </a:r>
          </a:p>
          <a:p>
            <a:pPr marL="0" indent="0">
              <a:buNone/>
            </a:pPr>
            <a:r>
              <a:rPr lang="en-US" sz="500" dirty="0"/>
              <a:t>pre6190_l10*pre6190_l4, -2.5355630131828004, 0.0, 47000.0</a:t>
            </a:r>
          </a:p>
          <a:p>
            <a:pPr marL="0" indent="0">
              <a:buNone/>
            </a:pPr>
            <a:r>
              <a:rPr lang="en-US" sz="500" dirty="0"/>
              <a:t>pre6190_l10*pre6190_l7, 5.413839860312993, 0.0, 48750.0</a:t>
            </a:r>
          </a:p>
          <a:p>
            <a:pPr marL="0" indent="0">
              <a:buNone/>
            </a:pPr>
            <a:r>
              <a:rPr lang="en-US" sz="500" dirty="0"/>
              <a:t>pre6190_l10*tmn6190_ann, 1.2055688090972252, -1407.0, 54500.0</a:t>
            </a:r>
          </a:p>
          <a:p>
            <a:pPr marL="0" indent="0">
              <a:buNone/>
            </a:pPr>
            <a:r>
              <a:rPr lang="en-US" sz="500" dirty="0"/>
              <a:t>pre6190_l4*pre6190_l7, -3.172491547290633, 0.0, 36660.0</a:t>
            </a:r>
          </a:p>
          <a:p>
            <a:pPr marL="0" indent="0">
              <a:buNone/>
            </a:pPr>
            <a:r>
              <a:rPr lang="en-US" sz="500" dirty="0"/>
              <a:t>pre6190_l4*tmn6190_ann, -1.2333164353879962, -1463.0, 40984.0</a:t>
            </a:r>
          </a:p>
          <a:p>
            <a:pPr marL="0" indent="0">
              <a:buNone/>
            </a:pPr>
            <a:r>
              <a:rPr lang="en-US" sz="500" dirty="0"/>
              <a:t>pre6190_l4*vap6190_ann, -0.6865648521426311, 0.0, 55648.0</a:t>
            </a:r>
          </a:p>
          <a:p>
            <a:pPr marL="0" indent="0">
              <a:buNone/>
            </a:pPr>
            <a:r>
              <a:rPr lang="en-US" sz="500" dirty="0"/>
              <a:t>pre6190_l7*tmp6190_ann, -0.45424195658031474, 0.0, 55278.0</a:t>
            </a:r>
          </a:p>
          <a:p>
            <a:pPr marL="0" indent="0">
              <a:buNone/>
            </a:pPr>
            <a:r>
              <a:rPr lang="en-US" sz="500" dirty="0"/>
              <a:t>pre6190_l7*tmx6190_ann, -0.23195173539212843, 0.0, 68598.0</a:t>
            </a:r>
          </a:p>
          <a:p>
            <a:pPr marL="0" indent="0">
              <a:buNone/>
            </a:pPr>
            <a:r>
              <a:rPr lang="en-US" sz="500" dirty="0"/>
              <a:t>tmn6190_ann*tmp6190_ann, 0.733594398523686, -6300.0, 64014.0</a:t>
            </a:r>
          </a:p>
          <a:p>
            <a:pPr marL="0" indent="0">
              <a:buNone/>
            </a:pPr>
            <a:r>
              <a:rPr lang="en-US" sz="500" dirty="0"/>
              <a:t>tmn6190_ann*vap6190_ann, 1.414888294903485, -3675.0, 70074.0</a:t>
            </a:r>
          </a:p>
          <a:p>
            <a:pPr marL="0" indent="0">
              <a:buNone/>
            </a:pPr>
            <a:r>
              <a:rPr lang="en-US" sz="500" dirty="0"/>
              <a:t>(85.5&lt;pre6190_l10), 0.7526049605127942, 0.0, 1.0</a:t>
            </a:r>
          </a:p>
          <a:p>
            <a:pPr marL="0" indent="0">
              <a:buNone/>
            </a:pPr>
            <a:r>
              <a:rPr lang="en-US" sz="500" dirty="0"/>
              <a:t>(22.5&lt;pre6190_l7), 0.09143627960137418, 0.0, 1.0</a:t>
            </a:r>
          </a:p>
          <a:p>
            <a:pPr marL="0" indent="0">
              <a:buNone/>
            </a:pPr>
            <a:r>
              <a:rPr lang="en-US" sz="500" dirty="0"/>
              <a:t>(14.5&lt;pre6190_l7), 0.3540139414522918, 0.0, 1.0</a:t>
            </a:r>
          </a:p>
          <a:p>
            <a:pPr marL="0" indent="0">
              <a:buNone/>
            </a:pPr>
            <a:r>
              <a:rPr lang="en-US" sz="500" dirty="0"/>
              <a:t>(101.5&lt;tmn6190_ann), 0.5021949716276776, 0.0, 1.0</a:t>
            </a:r>
          </a:p>
          <a:p>
            <a:pPr marL="0" indent="0">
              <a:buNone/>
            </a:pPr>
            <a:r>
              <a:rPr lang="en-US" sz="500" dirty="0"/>
              <a:t>(195.5&lt;</a:t>
            </a:r>
            <a:r>
              <a:rPr lang="en-US" sz="500" dirty="0" err="1"/>
              <a:t>h_dem</a:t>
            </a:r>
            <a:r>
              <a:rPr lang="en-US" sz="500" dirty="0"/>
              <a:t>), -0.4332023993069761, 0.0, 1.0</a:t>
            </a:r>
          </a:p>
          <a:p>
            <a:pPr marL="0" indent="0">
              <a:buNone/>
            </a:pPr>
            <a:r>
              <a:rPr lang="en-US" sz="500" dirty="0"/>
              <a:t>(340.5&lt;tmx6190_ann), -1.4547597256316012, 0.0, 1.0</a:t>
            </a:r>
          </a:p>
          <a:p>
            <a:pPr marL="0" indent="0">
              <a:buNone/>
            </a:pPr>
            <a:r>
              <a:rPr lang="en-US" sz="500" dirty="0"/>
              <a:t>(48.5&lt;</a:t>
            </a:r>
            <a:r>
              <a:rPr lang="en-US" sz="500" dirty="0" err="1"/>
              <a:t>h_dem</a:t>
            </a:r>
            <a:r>
              <a:rPr lang="en-US" sz="500" dirty="0"/>
              <a:t>), -0.1182394373335682, 0.0, 1.0</a:t>
            </a:r>
          </a:p>
          <a:p>
            <a:pPr marL="0" indent="0">
              <a:buNone/>
            </a:pPr>
            <a:r>
              <a:rPr lang="en-US" sz="500" dirty="0"/>
              <a:t>(14.5&lt;pre6190_l10), 1.4894000152716946, 0.0, 1.0</a:t>
            </a:r>
          </a:p>
          <a:p>
            <a:pPr marL="0" indent="0">
              <a:buNone/>
            </a:pPr>
            <a:r>
              <a:rPr lang="en-US" sz="500" dirty="0"/>
              <a:t>(308.5&lt;tmx6190_ann), -0.5743766711031515, 0.0, 1.0</a:t>
            </a:r>
          </a:p>
          <a:p>
            <a:pPr marL="0" indent="0">
              <a:buNone/>
            </a:pPr>
            <a:r>
              <a:rPr lang="en-US" sz="500" dirty="0"/>
              <a:t>(311.5&lt;tmx6190_ann), -0.19418359220467488, 0.0, 1.0</a:t>
            </a:r>
          </a:p>
          <a:p>
            <a:pPr marL="0" indent="0">
              <a:buNone/>
            </a:pPr>
            <a:r>
              <a:rPr lang="en-US" sz="500" dirty="0"/>
              <a:t>(23.5&lt;pre6190_l4), 0.6810910505907158, 0.0, 1.0</a:t>
            </a:r>
          </a:p>
          <a:p>
            <a:pPr marL="0" indent="0">
              <a:buNone/>
            </a:pPr>
            <a:r>
              <a:rPr lang="en-US" sz="500" dirty="0"/>
              <a:t>(9.5&lt;</a:t>
            </a:r>
            <a:r>
              <a:rPr lang="en-US" sz="500" dirty="0" err="1"/>
              <a:t>ecoreg</a:t>
            </a:r>
            <a:r>
              <a:rPr lang="en-US" sz="500" dirty="0"/>
              <a:t>), 0.7192087537708799, 0.0, 1.0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00" dirty="0"/>
              <a:t>(281.5&lt;tmx6190_ann), -1.2177451449751997, 0.0, 1.0</a:t>
            </a:r>
          </a:p>
          <a:p>
            <a:pPr marL="0" indent="0">
              <a:buNone/>
            </a:pPr>
            <a:r>
              <a:rPr lang="en-US" sz="500" dirty="0"/>
              <a:t>(50.5&lt;</a:t>
            </a:r>
            <a:r>
              <a:rPr lang="en-US" sz="500" dirty="0" err="1"/>
              <a:t>h_dem</a:t>
            </a:r>
            <a:r>
              <a:rPr lang="en-US" sz="500" dirty="0"/>
              <a:t>), -0.2041650979073212, 0.0, 1.0</a:t>
            </a:r>
          </a:p>
          <a:p>
            <a:pPr marL="0" indent="0">
              <a:buNone/>
            </a:pPr>
            <a:r>
              <a:rPr lang="en-US" sz="500" dirty="0"/>
              <a:t>'tmn6190_ann, 2.506694714713521, 228.5, 229.0</a:t>
            </a:r>
          </a:p>
          <a:p>
            <a:pPr marL="0" indent="0">
              <a:buNone/>
            </a:pPr>
            <a:r>
              <a:rPr lang="en-US" sz="500" dirty="0"/>
              <a:t>(36.5&lt;</a:t>
            </a:r>
            <a:r>
              <a:rPr lang="en-US" sz="500" dirty="0" err="1"/>
              <a:t>h_dem</a:t>
            </a:r>
            <a:r>
              <a:rPr lang="en-US" sz="500" dirty="0"/>
              <a:t>), -0.04215558381842702, 0.0, 1.0</a:t>
            </a:r>
          </a:p>
          <a:p>
            <a:pPr marL="0" indent="0">
              <a:buNone/>
            </a:pPr>
            <a:r>
              <a:rPr lang="en-US" sz="500" dirty="0"/>
              <a:t>(191.5&lt;tmp6190_ann), 0.8679225073207016, 0.0, 1.0</a:t>
            </a:r>
          </a:p>
          <a:p>
            <a:pPr marL="0" indent="0">
              <a:buNone/>
            </a:pPr>
            <a:r>
              <a:rPr lang="en-US" sz="500" dirty="0"/>
              <a:t>(101.5&lt;dtr6190_ann), 0.0032675586724019226, 0.0, 1.0</a:t>
            </a:r>
          </a:p>
          <a:p>
            <a:pPr marL="0" indent="0">
              <a:buNone/>
            </a:pPr>
            <a:r>
              <a:rPr lang="en-US" sz="500" dirty="0"/>
              <a:t>'cld6190_ann, -0.009785185080653264, 82.5, 84.0</a:t>
            </a:r>
          </a:p>
          <a:p>
            <a:pPr marL="0" indent="0">
              <a:buNone/>
            </a:pPr>
            <a:r>
              <a:rPr lang="en-US" sz="500" dirty="0"/>
              <a:t>`</a:t>
            </a:r>
            <a:r>
              <a:rPr lang="en-US" sz="500" dirty="0" err="1"/>
              <a:t>h_dem</a:t>
            </a:r>
            <a:r>
              <a:rPr lang="en-US" sz="500" dirty="0"/>
              <a:t>, -1.0415514779720143, 0.0, 2.5</a:t>
            </a:r>
          </a:p>
          <a:p>
            <a:pPr marL="0" indent="0">
              <a:buNone/>
            </a:pPr>
            <a:r>
              <a:rPr lang="en-US" sz="500" dirty="0"/>
              <a:t>(1367.0&lt;</a:t>
            </a:r>
            <a:r>
              <a:rPr lang="en-US" sz="500" dirty="0" err="1"/>
              <a:t>h_dem</a:t>
            </a:r>
            <a:r>
              <a:rPr lang="en-US" sz="500" dirty="0"/>
              <a:t>), -0.2128591450282928, 0.0, 1.0</a:t>
            </a:r>
          </a:p>
          <a:p>
            <a:pPr marL="0" indent="0">
              <a:buNone/>
            </a:pPr>
            <a:r>
              <a:rPr lang="en-US" sz="500" dirty="0"/>
              <a:t>(280.5&lt;tmx6190_ann), -0.06975266984609022, 0.0, 1.0</a:t>
            </a:r>
          </a:p>
          <a:p>
            <a:pPr marL="0" indent="0">
              <a:buNone/>
            </a:pPr>
            <a:r>
              <a:rPr lang="en-US" sz="500" dirty="0"/>
              <a:t>(55.5&lt;pre6190_ann), -0.3681568888568664, 0.0, 1.0</a:t>
            </a:r>
          </a:p>
          <a:p>
            <a:pPr marL="0" indent="0">
              <a:buNone/>
            </a:pPr>
            <a:r>
              <a:rPr lang="en-US" sz="500" dirty="0"/>
              <a:t>(211.5&lt;</a:t>
            </a:r>
            <a:r>
              <a:rPr lang="en-US" sz="500" dirty="0" err="1"/>
              <a:t>h_dem</a:t>
            </a:r>
            <a:r>
              <a:rPr lang="en-US" sz="500" dirty="0"/>
              <a:t>), -0.09946657794871552, 0.0, 1.0</a:t>
            </a:r>
          </a:p>
          <a:p>
            <a:pPr marL="0" indent="0">
              <a:buNone/>
            </a:pPr>
            <a:r>
              <a:rPr lang="en-US" sz="500" dirty="0"/>
              <a:t>(82.5&lt;pre6190_l10), 0.09831192008677023, 0.0, 1.0</a:t>
            </a:r>
          </a:p>
          <a:p>
            <a:pPr marL="0" indent="0">
              <a:buNone/>
            </a:pPr>
            <a:r>
              <a:rPr lang="en-US" sz="500" dirty="0"/>
              <a:t>(41.5&lt;pre6190_l7), -0.07282871533190113, 0.0, 1.0</a:t>
            </a:r>
          </a:p>
          <a:p>
            <a:pPr marL="0" indent="0">
              <a:buNone/>
            </a:pPr>
            <a:r>
              <a:rPr lang="en-US" sz="500" dirty="0"/>
              <a:t>(86.5&lt;pre6190_l1), -0.06404898712746389, 0.0, 1.0</a:t>
            </a:r>
          </a:p>
          <a:p>
            <a:pPr marL="0" indent="0">
              <a:buNone/>
            </a:pPr>
            <a:r>
              <a:rPr lang="en-US" sz="500" dirty="0"/>
              <a:t>(106.5&lt;pre6190_l1), 0.9347973610811197, 0.0, 1.0</a:t>
            </a:r>
          </a:p>
          <a:p>
            <a:pPr marL="0" indent="0">
              <a:buNone/>
            </a:pPr>
            <a:r>
              <a:rPr lang="en-US" sz="500" dirty="0"/>
              <a:t>(97.5&lt;pre6190_l4), 0.02588993095745272, 0.0, 1.0</a:t>
            </a:r>
          </a:p>
          <a:p>
            <a:pPr marL="0" indent="0">
              <a:buNone/>
            </a:pPr>
            <a:r>
              <a:rPr lang="en-US" sz="500" dirty="0"/>
              <a:t>`</a:t>
            </a:r>
            <a:r>
              <a:rPr lang="en-US" sz="500" dirty="0" err="1"/>
              <a:t>h_dem</a:t>
            </a:r>
            <a:r>
              <a:rPr lang="en-US" sz="500" dirty="0"/>
              <a:t>, 0.2975112175166992, 0.0, 57.5</a:t>
            </a:r>
          </a:p>
          <a:p>
            <a:pPr marL="0" indent="0">
              <a:buNone/>
            </a:pPr>
            <a:r>
              <a:rPr lang="en-US" sz="500" dirty="0"/>
              <a:t>`pre6190_l1, -1.4918629714740488, 0.0, 3.5</a:t>
            </a:r>
          </a:p>
          <a:p>
            <a:pPr marL="0" indent="0">
              <a:buNone/>
            </a:pPr>
            <a:r>
              <a:rPr lang="en-US" sz="500" dirty="0"/>
              <a:t>(87.5&lt;pre6190_l1), -0.16210452683985327, 0.0, 1.0</a:t>
            </a:r>
          </a:p>
          <a:p>
            <a:pPr marL="0" indent="0">
              <a:buNone/>
            </a:pPr>
            <a:r>
              <a:rPr lang="en-US" sz="500" dirty="0"/>
              <a:t>`pre6190_l1, 0.6469706380585183, 0.0, 33.5</a:t>
            </a:r>
          </a:p>
          <a:p>
            <a:pPr marL="0" indent="0">
              <a:buNone/>
            </a:pPr>
            <a:r>
              <a:rPr lang="en-US" sz="500" dirty="0"/>
              <a:t>(199.5&lt;vap6190_ann), 0.07974469741688692, 0.0, 1.0</a:t>
            </a:r>
          </a:p>
          <a:p>
            <a:pPr marL="0" indent="0">
              <a:buNone/>
            </a:pPr>
            <a:r>
              <a:rPr lang="en-US" sz="500" dirty="0"/>
              <a:t>`pre6190_l7, 0.6529517367541156, 0.0, 0.5</a:t>
            </a:r>
          </a:p>
          <a:p>
            <a:pPr marL="0" indent="0">
              <a:buNone/>
            </a:pPr>
            <a:r>
              <a:rPr lang="en-US" sz="500" dirty="0"/>
              <a:t>(985.0&lt;</a:t>
            </a:r>
            <a:r>
              <a:rPr lang="en-US" sz="500" dirty="0" err="1"/>
              <a:t>h_dem</a:t>
            </a:r>
            <a:r>
              <a:rPr lang="en-US" sz="500" dirty="0"/>
              <a:t>), 0.5311126727361561, 0.0, 1.0</a:t>
            </a:r>
          </a:p>
          <a:p>
            <a:pPr marL="0" indent="0">
              <a:buNone/>
            </a:pPr>
            <a:r>
              <a:rPr lang="en-US" sz="500" dirty="0"/>
              <a:t>(12.5&lt;pre6190_l7), 0.15147093558026073, 0.0, 1.0</a:t>
            </a:r>
          </a:p>
          <a:p>
            <a:pPr marL="0" indent="0">
              <a:buNone/>
            </a:pPr>
            <a:r>
              <a:rPr lang="en-US" sz="500" dirty="0"/>
              <a:t>'dtr6190_ann, 1.9102989446786593, 100.5, 178.0</a:t>
            </a:r>
          </a:p>
          <a:p>
            <a:pPr marL="0" indent="0">
              <a:buNone/>
            </a:pPr>
            <a:r>
              <a:rPr lang="en-US" sz="500" dirty="0"/>
              <a:t>(24.5&lt;pre6190_l7), 0.22066203658397954, 0.0, 1.0</a:t>
            </a:r>
          </a:p>
          <a:p>
            <a:pPr marL="0" indent="0">
              <a:buNone/>
            </a:pPr>
            <a:r>
              <a:rPr lang="en-US" sz="500" dirty="0"/>
              <a:t>`</a:t>
            </a:r>
            <a:r>
              <a:rPr lang="en-US" sz="500" dirty="0" err="1"/>
              <a:t>h_dem</a:t>
            </a:r>
            <a:r>
              <a:rPr lang="en-US" sz="500" dirty="0"/>
              <a:t>, 0.19290062857835738, 0.0, 58.5</a:t>
            </a:r>
          </a:p>
          <a:p>
            <a:pPr marL="0" indent="0">
              <a:buNone/>
            </a:pPr>
            <a:r>
              <a:rPr lang="en-US" sz="500" dirty="0"/>
              <a:t>(95.5&lt;pre6190_l4), 0.11847374533530691, 0.0, 1.0</a:t>
            </a:r>
          </a:p>
          <a:p>
            <a:pPr marL="0" indent="0">
              <a:buNone/>
            </a:pPr>
            <a:r>
              <a:rPr lang="en-US" sz="500" dirty="0"/>
              <a:t>(42.5&lt;pre6190_l10), -0.22634502760604264, 0.0, 1.0</a:t>
            </a:r>
          </a:p>
          <a:p>
            <a:pPr marL="0" indent="0">
              <a:buNone/>
            </a:pPr>
            <a:r>
              <a:rPr lang="en-US" sz="500" dirty="0"/>
              <a:t>(59.5&lt;cld6190_ann), -0.08833902526182105, 0.0, 1.0</a:t>
            </a:r>
          </a:p>
          <a:p>
            <a:pPr marL="0" indent="0">
              <a:buNone/>
            </a:pPr>
            <a:r>
              <a:rPr lang="en-US" sz="500" dirty="0"/>
              <a:t>(156.5&lt;tmn6190_ann), -0.3949178282642713, 0.0, 1.0</a:t>
            </a:r>
          </a:p>
          <a:p>
            <a:pPr marL="0" indent="0">
              <a:buNone/>
            </a:pPr>
            <a:r>
              <a:rPr lang="en-US" sz="500" dirty="0"/>
              <a:t>'vap6190_ann, -0.09749601885757717, 284.5, 310.0</a:t>
            </a:r>
          </a:p>
          <a:p>
            <a:pPr marL="0" indent="0">
              <a:buNone/>
            </a:pPr>
            <a:r>
              <a:rPr lang="en-US" sz="500" dirty="0"/>
              <a:t>(195.5&lt;pre6190_l10), -0.7064287716566797, 0.0, 1.0</a:t>
            </a:r>
          </a:p>
          <a:p>
            <a:pPr marL="0" indent="0">
              <a:buNone/>
            </a:pPr>
            <a:r>
              <a:rPr lang="en-US" sz="500" dirty="0"/>
              <a:t>'pre6190_ann, -0.13355287707153143, 198.5, 204.0</a:t>
            </a:r>
          </a:p>
          <a:p>
            <a:pPr marL="0" indent="0">
              <a:buNone/>
            </a:pPr>
            <a:r>
              <a:rPr lang="en-US" sz="500" dirty="0"/>
              <a:t>(85.5&lt;pre6190_ann), -0.08639349917230135, 0.0, 1.0</a:t>
            </a:r>
          </a:p>
          <a:p>
            <a:pPr marL="0" indent="0">
              <a:buNone/>
            </a:pPr>
            <a:r>
              <a:rPr lang="en-US" sz="500" dirty="0"/>
              <a:t>`cld6190_ann, -0.8869579099922708, 32.0, 56.5</a:t>
            </a:r>
          </a:p>
          <a:p>
            <a:pPr marL="0" indent="0">
              <a:buNone/>
            </a:pPr>
            <a:r>
              <a:rPr lang="en-US" sz="500" dirty="0"/>
              <a:t>(127.5&lt;pre6190_l7), 0.16433984792079512, 0.0, 1.0</a:t>
            </a:r>
          </a:p>
          <a:p>
            <a:pPr marL="0" indent="0">
              <a:buNone/>
            </a:pPr>
            <a:r>
              <a:rPr lang="en-US" sz="500" dirty="0"/>
              <a:t>(310.5&lt;tmx6190_ann), -0.12187855649464616, 0.0, 1.0</a:t>
            </a:r>
          </a:p>
          <a:p>
            <a:pPr marL="0" indent="0">
              <a:buNone/>
            </a:pPr>
            <a:r>
              <a:rPr lang="en-US" sz="500" dirty="0"/>
              <a:t>(123.5&lt;dtr6190_ann), -0.3879778631592106, 0.0, 1.0</a:t>
            </a:r>
          </a:p>
          <a:p>
            <a:pPr marL="0" indent="0">
              <a:buNone/>
            </a:pPr>
            <a:r>
              <a:rPr lang="en-US" sz="500" dirty="0"/>
              <a:t>(58.5&lt;cld6190_ann), -0.045757294470318455, 0.0, 1.0</a:t>
            </a:r>
          </a:p>
          <a:p>
            <a:pPr marL="0" indent="0">
              <a:buNone/>
            </a:pPr>
            <a:r>
              <a:rPr lang="en-US" sz="500" dirty="0"/>
              <a:t>`</a:t>
            </a:r>
            <a:r>
              <a:rPr lang="en-US" sz="500" dirty="0" err="1"/>
              <a:t>h_dem</a:t>
            </a:r>
            <a:r>
              <a:rPr lang="en-US" sz="500" dirty="0"/>
              <a:t>, -0.03506780995851361, 0.0, 15.5</a:t>
            </a:r>
          </a:p>
          <a:p>
            <a:pPr marL="0" indent="0">
              <a:buNone/>
            </a:pPr>
            <a:r>
              <a:rPr lang="en-US" sz="500" dirty="0"/>
              <a:t>`dtr6190_ann, 0.8788733700181052, 49.0, 89.5</a:t>
            </a:r>
          </a:p>
          <a:p>
            <a:pPr marL="0" indent="0">
              <a:buNone/>
            </a:pPr>
            <a:r>
              <a:rPr lang="en-US" sz="500" dirty="0"/>
              <a:t>(34.5&lt;pre6190_ann), -0.11675983810645604, 0.0, 1.0</a:t>
            </a:r>
          </a:p>
          <a:p>
            <a:pPr marL="0" indent="0">
              <a:buNone/>
            </a:pPr>
            <a:r>
              <a:rPr lang="en-US" sz="500" dirty="0"/>
              <a:t>`</a:t>
            </a:r>
            <a:r>
              <a:rPr lang="en-US" sz="500" dirty="0" err="1"/>
              <a:t>h_dem</a:t>
            </a:r>
            <a:r>
              <a:rPr lang="en-US" sz="500" dirty="0"/>
              <a:t>, -0.07042193156800028, 0.0, 16.5</a:t>
            </a:r>
          </a:p>
          <a:p>
            <a:pPr marL="0" indent="0">
              <a:buNone/>
            </a:pPr>
            <a:r>
              <a:rPr lang="en-US" sz="500" dirty="0"/>
              <a:t>(195.5&lt;tmp6190_ann), -0.06201919461360444, 0.0, 1.0</a:t>
            </a:r>
          </a:p>
          <a:p>
            <a:pPr marL="0" indent="0">
              <a:buNone/>
            </a:pPr>
            <a:r>
              <a:rPr lang="en-US" sz="500" dirty="0" err="1"/>
              <a:t>linearPredictorNormalizer</a:t>
            </a:r>
            <a:r>
              <a:rPr lang="en-US" sz="500" dirty="0"/>
              <a:t>, 8.791343644655978</a:t>
            </a:r>
          </a:p>
          <a:p>
            <a:pPr marL="0" indent="0">
              <a:buNone/>
            </a:pPr>
            <a:r>
              <a:rPr lang="en-US" sz="500" dirty="0" err="1"/>
              <a:t>densityNormalizer</a:t>
            </a:r>
            <a:r>
              <a:rPr lang="en-US" sz="500" dirty="0"/>
              <a:t>, 129.41735442727088</a:t>
            </a:r>
          </a:p>
          <a:p>
            <a:pPr marL="0" indent="0">
              <a:buNone/>
            </a:pPr>
            <a:r>
              <a:rPr lang="en-US" sz="500" dirty="0" err="1"/>
              <a:t>numBackgroundPoints</a:t>
            </a:r>
            <a:r>
              <a:rPr lang="en-US" sz="500" dirty="0"/>
              <a:t>, 10112</a:t>
            </a:r>
          </a:p>
          <a:p>
            <a:pPr marL="0" indent="0">
              <a:buNone/>
            </a:pPr>
            <a:r>
              <a:rPr lang="en-US" sz="500" dirty="0"/>
              <a:t>entropy, 7.845994051976282</a:t>
            </a:r>
          </a:p>
          <a:p>
            <a:pPr marL="0" indent="0">
              <a:buNone/>
            </a:pPr>
            <a:endParaRPr lang="en-US" sz="5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3166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Maxent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Folder for layers: </a:t>
            </a:r>
          </a:p>
          <a:p>
            <a:pPr lvl="1"/>
            <a:r>
              <a:rPr lang="en-US" dirty="0"/>
              <a:t>Must be in ASCII Grid “.</a:t>
            </a:r>
            <a:r>
              <a:rPr lang="en-US" dirty="0" err="1"/>
              <a:t>asc</a:t>
            </a:r>
            <a:r>
              <a:rPr lang="en-US" dirty="0"/>
              <a:t>” format</a:t>
            </a:r>
          </a:p>
          <a:p>
            <a:r>
              <a:rPr lang="en-US" dirty="0"/>
              <a:t>CSV file for samples:</a:t>
            </a:r>
          </a:p>
          <a:p>
            <a:pPr lvl="1"/>
            <a:r>
              <a:rPr lang="en-US" dirty="0"/>
              <a:t>Must be: Species, X, Y</a:t>
            </a:r>
          </a:p>
          <a:p>
            <a:r>
              <a:rPr lang="en-US" dirty="0"/>
              <a:t>Folder for outputs:</a:t>
            </a:r>
          </a:p>
          <a:p>
            <a:pPr lvl="1"/>
            <a:r>
              <a:rPr lang="en-US" dirty="0"/>
              <a:t>Maxent will put a number of files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04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Problems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folder for each modeling exercise.</a:t>
            </a:r>
          </a:p>
          <a:p>
            <a:pPr lvl="1"/>
            <a:r>
              <a:rPr lang="en-US" dirty="0"/>
              <a:t>Add a sub-folder for “Layers”</a:t>
            </a:r>
          </a:p>
          <a:p>
            <a:pPr lvl="2"/>
            <a:r>
              <a:rPr lang="en-US" dirty="0"/>
              <a:t>Layers must have the same extent &amp; number of rows and columns of pixels</a:t>
            </a:r>
          </a:p>
          <a:p>
            <a:pPr lvl="1"/>
            <a:r>
              <a:rPr lang="en-US" dirty="0"/>
              <a:t>Save your samples to a CSV file:</a:t>
            </a:r>
          </a:p>
          <a:p>
            <a:pPr lvl="2"/>
            <a:r>
              <a:rPr lang="en-US" dirty="0"/>
              <a:t>Species, X, Y as columns</a:t>
            </a:r>
          </a:p>
          <a:p>
            <a:pPr lvl="1"/>
            <a:r>
              <a:rPr lang="en-US" dirty="0"/>
              <a:t>Add a sub-folder for each “Output”.</a:t>
            </a:r>
          </a:p>
          <a:p>
            <a:pPr lvl="2"/>
            <a:r>
              <a:rPr lang="en-US" dirty="0"/>
              <a:t>Number or rename for each run</a:t>
            </a:r>
          </a:p>
          <a:p>
            <a:r>
              <a:rPr lang="en-US" dirty="0"/>
              <a:t>Some points may be missing environmental data</a:t>
            </a:r>
          </a:p>
        </p:txBody>
      </p:sp>
    </p:spTree>
    <p:extLst>
      <p:ext uri="{BB962C8B-B14F-4D97-AF65-F5344CB8AC3E}">
        <p14:creationId xmlns:p14="http://schemas.microsoft.com/office/powerpoint/2010/main" val="3723848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Maxent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Batch file: </a:t>
            </a:r>
          </a:p>
          <a:p>
            <a:pPr lvl="1"/>
            <a:r>
              <a:rPr lang="en-US" dirty="0"/>
              <a:t>maxent.bat contents:</a:t>
            </a:r>
          </a:p>
          <a:p>
            <a:pPr lvl="2"/>
            <a:r>
              <a:rPr lang="en-US" dirty="0"/>
              <a:t>java -mx512m -jar maxent.jar</a:t>
            </a:r>
          </a:p>
          <a:p>
            <a:pPr lvl="1"/>
            <a:r>
              <a:rPr lang="en-US" dirty="0"/>
              <a:t>The 512 sets the maximum RAM for Java to use</a:t>
            </a:r>
          </a:p>
          <a:p>
            <a:r>
              <a:rPr lang="en-US" dirty="0"/>
              <a:t>Double-click on jar file</a:t>
            </a:r>
          </a:p>
          <a:p>
            <a:pPr lvl="1"/>
            <a:r>
              <a:rPr lang="en-US" dirty="0"/>
              <a:t>Works, with default memory</a:t>
            </a:r>
          </a:p>
        </p:txBody>
      </p:sp>
    </p:spTree>
    <p:extLst>
      <p:ext uri="{BB962C8B-B14F-4D97-AF65-F5344CB8AC3E}">
        <p14:creationId xmlns:p14="http://schemas.microsoft.com/office/powerpoint/2010/main" val="557664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Maxent GUI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3254"/>
            <a:ext cx="7011653" cy="553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37416" y="5363545"/>
            <a:ext cx="188598" cy="206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34469" y="1536440"/>
            <a:ext cx="953127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04862" y="1536439"/>
            <a:ext cx="953127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08886" y="5820745"/>
            <a:ext cx="953127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40520" y="5170698"/>
            <a:ext cx="188598" cy="206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27084" y="4963870"/>
            <a:ext cx="188598" cy="206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6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Douglas-Fir Points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47774"/>
            <a:ext cx="5722445" cy="530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36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 Curve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314450"/>
            <a:ext cx="7581557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511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Curves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066800"/>
            <a:ext cx="80772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810000"/>
            <a:ext cx="8048625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312420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response if all predictors are used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5715000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response if only one predictor is used</a:t>
            </a:r>
          </a:p>
        </p:txBody>
      </p:sp>
    </p:spTree>
    <p:extLst>
      <p:ext uri="{BB962C8B-B14F-4D97-AF65-F5344CB8AC3E}">
        <p14:creationId xmlns:p14="http://schemas.microsoft.com/office/powerpoint/2010/main" val="886215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Output Formats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Logistic – 0 to 1 as probability of presence (most commonly used)</a:t>
                </a:r>
              </a:p>
              <a:p>
                <a:r>
                  <a:rPr lang="en-US" dirty="0"/>
                  <a:t>Cumulative – Predicted omission rate</a:t>
                </a:r>
              </a:p>
              <a:p>
                <a:r>
                  <a:rPr lang="en-US" dirty="0"/>
                  <a:t>Raw – original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92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69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24" y="304800"/>
            <a:ext cx="695259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39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524000"/>
            <a:ext cx="67056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820919" y="352248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914400"/>
            <a:ext cx="530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Relationships of histograms to 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4600" y="1981200"/>
                <a:ext cx="837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981200"/>
                <a:ext cx="837024" cy="276999"/>
              </a:xfrm>
              <a:prstGeom prst="rect">
                <a:avLst/>
              </a:prstGeom>
              <a:blipFill>
                <a:blip r:embed="rId2"/>
                <a:stretch>
                  <a:fillRect l="-9489" r="-5109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/>
          <p:cNvCxnSpPr>
            <a:stCxn id="8" idx="2"/>
          </p:cNvCxnSpPr>
          <p:nvPr/>
        </p:nvCxnSpPr>
        <p:spPr>
          <a:xfrm rot="16200000" flipH="1">
            <a:off x="3052856" y="2138455"/>
            <a:ext cx="561203" cy="800690"/>
          </a:xfrm>
          <a:prstGeom prst="curved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0" y="1752600"/>
            <a:ext cx="1712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Histogram of all </a:t>
            </a:r>
          </a:p>
          <a:p>
            <a:r>
              <a:rPr lang="en-US" dirty="0"/>
              <a:t>covariate values</a:t>
            </a:r>
          </a:p>
        </p:txBody>
      </p:sp>
      <p:cxnSp>
        <p:nvCxnSpPr>
          <p:cNvPr id="16" name="Curved Connector 15"/>
          <p:cNvCxnSpPr>
            <a:stCxn id="15" idx="2"/>
          </p:cNvCxnSpPr>
          <p:nvPr/>
        </p:nvCxnSpPr>
        <p:spPr>
          <a:xfrm rot="5400000">
            <a:off x="5551863" y="2257268"/>
            <a:ext cx="496671" cy="779996"/>
          </a:xfrm>
          <a:prstGeom prst="curved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00800" y="3276600"/>
            <a:ext cx="1741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Histogram of</a:t>
            </a:r>
          </a:p>
          <a:p>
            <a:pPr algn="ctr"/>
            <a:r>
              <a:rPr lang="en-US" dirty="0"/>
              <a:t>covariate values </a:t>
            </a:r>
          </a:p>
          <a:p>
            <a:pPr algn="ctr"/>
            <a:r>
              <a:rPr lang="en-US" dirty="0"/>
              <a:t>at occurrences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7800" y="6019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01000" y="601980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7000" y="6019800"/>
            <a:ext cx="473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Covariate (</a:t>
            </a:r>
            <a:r>
              <a:rPr lang="en-US" dirty="0" err="1"/>
              <a:t>precip</a:t>
            </a:r>
            <a:r>
              <a:rPr lang="en-US" dirty="0"/>
              <a:t>, temp, aspect, distance from…)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86000" y="5410200"/>
            <a:ext cx="304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590800" y="4343400"/>
            <a:ext cx="304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895600" y="3352800"/>
            <a:ext cx="3048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200400" y="3581400"/>
            <a:ext cx="3048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505200" y="3200400"/>
            <a:ext cx="3048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10000" y="2362200"/>
            <a:ext cx="3048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14800" y="2209800"/>
            <a:ext cx="3048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19600" y="1752600"/>
            <a:ext cx="3048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24400" y="2819400"/>
            <a:ext cx="3048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029200" y="2362200"/>
            <a:ext cx="3048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34000" y="3200400"/>
            <a:ext cx="3048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38800" y="3886200"/>
            <a:ext cx="304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43600" y="4572000"/>
            <a:ext cx="304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248400" y="4724400"/>
            <a:ext cx="304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553200" y="5105400"/>
            <a:ext cx="304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58000" y="5410200"/>
            <a:ext cx="304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162800" y="55626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467600" y="5410200"/>
            <a:ext cx="304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772400" y="57150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077200" y="57912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981200" y="55626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114800" y="4267200"/>
            <a:ext cx="304800" cy="1676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419600" y="3886200"/>
            <a:ext cx="304800" cy="2057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724400" y="4572000"/>
            <a:ext cx="304800" cy="1371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810000" y="3505200"/>
            <a:ext cx="304800" cy="2438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505200" y="3962400"/>
            <a:ext cx="304800" cy="1981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200400" y="4267200"/>
            <a:ext cx="304800" cy="1676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895600" y="4876800"/>
            <a:ext cx="304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590800" y="5410200"/>
            <a:ext cx="304800" cy="533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029200" y="4876800"/>
            <a:ext cx="304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334000" y="5257800"/>
            <a:ext cx="3048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urved Connector 25"/>
          <p:cNvCxnSpPr>
            <a:stCxn id="22" idx="2"/>
          </p:cNvCxnSpPr>
          <p:nvPr/>
        </p:nvCxnSpPr>
        <p:spPr>
          <a:xfrm rot="5400000">
            <a:off x="5926176" y="3683955"/>
            <a:ext cx="829272" cy="1861223"/>
          </a:xfrm>
          <a:prstGeom prst="curved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676400" y="56388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905000" y="2819400"/>
                <a:ext cx="9935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19400"/>
                <a:ext cx="993542" cy="276999"/>
              </a:xfrm>
              <a:prstGeom prst="rect">
                <a:avLst/>
              </a:prstGeom>
              <a:blipFill>
                <a:blip r:embed="rId3"/>
                <a:stretch>
                  <a:fillRect l="-8025" t="-2222" r="-185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urved Connector 69"/>
          <p:cNvCxnSpPr/>
          <p:nvPr/>
        </p:nvCxnSpPr>
        <p:spPr>
          <a:xfrm>
            <a:off x="2438402" y="3200403"/>
            <a:ext cx="990598" cy="91439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295400" y="571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95400" y="1371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431481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Contribution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Precip</a:t>
            </a:r>
            <a:r>
              <a:rPr lang="en-US" dirty="0"/>
              <a:t>. contributes the most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30" y="4343400"/>
            <a:ext cx="66659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12" y="2362200"/>
            <a:ext cx="52292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960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230766"/>
            <a:ext cx="5280429" cy="486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467600" y="4343400"/>
            <a:ext cx="264798" cy="283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75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=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AUC = 0.9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03" y="3621833"/>
            <a:ext cx="347629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84" y="1905000"/>
            <a:ext cx="7086600" cy="14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8595"/>
            <a:ext cx="5543550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955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 Occurrences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562600"/>
          </a:xfrm>
        </p:spPr>
        <p:txBody>
          <a:bodyPr/>
          <a:lstStyle/>
          <a:p>
            <a:r>
              <a:rPr lang="en-US" dirty="0" err="1"/>
              <a:t>MaxEnt</a:t>
            </a:r>
            <a:r>
              <a:rPr lang="en-US" dirty="0"/>
              <a:t> Uses:</a:t>
            </a:r>
          </a:p>
          <a:p>
            <a:pPr lvl="1"/>
            <a:r>
              <a:rPr lang="en-US" dirty="0"/>
              <a:t>Leave-one-out cross-validation (LOOCV)</a:t>
            </a:r>
          </a:p>
          <a:p>
            <a:pPr lvl="2"/>
            <a:r>
              <a:rPr lang="en-US" dirty="0"/>
              <a:t>Break up data set into N “chucks”, run model leaving out each chunk</a:t>
            </a:r>
          </a:p>
          <a:p>
            <a:r>
              <a:rPr lang="en-US" dirty="0"/>
              <a:t>Replication: </a:t>
            </a:r>
            <a:r>
              <a:rPr lang="en-US" dirty="0" err="1"/>
              <a:t>MaxEnt’s</a:t>
            </a:r>
            <a:r>
              <a:rPr lang="en-US" dirty="0"/>
              <a:t> term for resampling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4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Your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/>
              <a:t>Select the “Sample Area” carefully</a:t>
            </a:r>
          </a:p>
          <a:p>
            <a:r>
              <a:rPr lang="en-US" dirty="0"/>
              <a:t>Use “Percent Contribution”, Jackknife and correlation stats to determine the set of “best” covariates</a:t>
            </a:r>
          </a:p>
          <a:p>
            <a:r>
              <a:rPr lang="en-US" dirty="0"/>
              <a:t>Try different regularization parameters to obtain response curves you are comfortable with and reduce the number of parameters (and/or remove features)</a:t>
            </a:r>
          </a:p>
          <a:p>
            <a:r>
              <a:rPr lang="en-US" dirty="0"/>
              <a:t>Run “replication” to determine how robust the model is to your data</a:t>
            </a:r>
          </a:p>
        </p:txBody>
      </p:sp>
    </p:spTree>
    <p:extLst>
      <p:ext uri="{BB962C8B-B14F-4D97-AF65-F5344CB8AC3E}">
        <p14:creationId xmlns:p14="http://schemas.microsoft.com/office/powerpoint/2010/main" val="572297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1143000"/>
          </a:xfrm>
        </p:spPr>
        <p:txBody>
          <a:bodyPr/>
          <a:lstStyle/>
          <a:p>
            <a:r>
              <a:rPr lang="en-US" dirty="0"/>
              <a:t>Model Optimization &amp;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8001000" cy="5715000"/>
          </a:xfrm>
        </p:spPr>
        <p:txBody>
          <a:bodyPr/>
          <a:lstStyle/>
          <a:p>
            <a:r>
              <a:rPr lang="en-US" dirty="0"/>
              <a:t>Modeling approach</a:t>
            </a:r>
          </a:p>
          <a:p>
            <a:r>
              <a:rPr lang="en-US" dirty="0"/>
              <a:t>Predictor Selection</a:t>
            </a:r>
          </a:p>
          <a:p>
            <a:r>
              <a:rPr lang="en-US" dirty="0"/>
              <a:t>Coefficients estimation</a:t>
            </a:r>
          </a:p>
          <a:p>
            <a:r>
              <a:rPr lang="en-US" dirty="0"/>
              <a:t>Validation:</a:t>
            </a:r>
          </a:p>
          <a:p>
            <a:pPr lvl="1"/>
            <a:r>
              <a:rPr lang="en-US" dirty="0"/>
              <a:t>Against sub-sample of data</a:t>
            </a:r>
          </a:p>
          <a:p>
            <a:pPr lvl="1"/>
            <a:r>
              <a:rPr lang="en-US" dirty="0"/>
              <a:t>Against new dataset</a:t>
            </a:r>
          </a:p>
          <a:p>
            <a:r>
              <a:rPr lang="en-US" dirty="0"/>
              <a:t>Parameter sensitivity</a:t>
            </a:r>
          </a:p>
          <a:p>
            <a:r>
              <a:rPr lang="en-US" dirty="0"/>
              <a:t>Uncertainty estimation</a:t>
            </a:r>
          </a:p>
        </p:txBody>
      </p:sp>
    </p:spTree>
    <p:extLst>
      <p:ext uri="{BB962C8B-B14F-4D97-AF65-F5344CB8AC3E}">
        <p14:creationId xmlns:p14="http://schemas.microsoft.com/office/powerpoint/2010/main" val="2673728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241660"/>
              </p:ext>
            </p:extLst>
          </p:nvPr>
        </p:nvGraphicFramePr>
        <p:xfrm>
          <a:off x="381000" y="381000"/>
          <a:ext cx="8229600" cy="60408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41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Linear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GAM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BRT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Maxent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r>
                        <a:rPr lang="en-US" sz="1600" dirty="0"/>
                        <a:t>Number of</a:t>
                      </a:r>
                      <a:r>
                        <a:rPr lang="en-US" sz="1600" baseline="0" dirty="0"/>
                        <a:t> predictors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r>
                        <a:rPr lang="en-US" sz="1600" dirty="0"/>
                        <a:t>“Base” equation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Linear (or</a:t>
                      </a:r>
                      <a:r>
                        <a:rPr lang="en-US" sz="1600" baseline="0" dirty="0"/>
                        <a:t> linearized)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Link + splines (typical)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Trees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Linear, product, threshold, etc.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84">
                <a:tc>
                  <a:txBody>
                    <a:bodyPr/>
                    <a:lstStyle/>
                    <a:p>
                      <a:r>
                        <a:rPr lang="en-US" sz="1600" dirty="0"/>
                        <a:t>Fitting approach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Direct analytic solution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Solve derivative for maximum likelihood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Make</a:t>
                      </a:r>
                      <a:r>
                        <a:rPr lang="en-US" sz="1600" baseline="0" dirty="0"/>
                        <a:t> a tree, add one, if better, keep going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Search</a:t>
                      </a:r>
                      <a:r>
                        <a:rPr lang="en-US" sz="1600" baseline="0" dirty="0"/>
                        <a:t> for best solution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r>
                        <a:rPr lang="en-US" sz="1600" dirty="0"/>
                        <a:t>Response</a:t>
                      </a:r>
                      <a:r>
                        <a:rPr lang="en-US" sz="1600" baseline="0" dirty="0"/>
                        <a:t> variable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 or categorical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Presence-only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r>
                        <a:rPr lang="en-US" sz="1600" dirty="0"/>
                        <a:t>Covariates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Continuous or categorical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 or categorical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 or categorical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r>
                        <a:rPr lang="en-US" sz="1600" dirty="0"/>
                        <a:t>Uniform residuals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r>
                        <a:rPr lang="en-US" sz="1600" dirty="0"/>
                        <a:t>Independent</a:t>
                      </a:r>
                      <a:r>
                        <a:rPr lang="en-US" sz="1600" baseline="0" dirty="0"/>
                        <a:t> samples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539">
                <a:tc>
                  <a:txBody>
                    <a:bodyPr/>
                    <a:lstStyle/>
                    <a:p>
                      <a:r>
                        <a:rPr lang="en-US" sz="1600" dirty="0"/>
                        <a:t>Complexity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Simple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Moderate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Complex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Complex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539">
                <a:tc>
                  <a:txBody>
                    <a:bodyPr/>
                    <a:lstStyle/>
                    <a:p>
                      <a:r>
                        <a:rPr lang="en-US" sz="1600" dirty="0"/>
                        <a:t>Over fit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Unlikely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Probably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Probably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53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44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990600"/>
          </a:xfrm>
        </p:spPr>
        <p:txBody>
          <a:bodyPr/>
          <a:lstStyle/>
          <a:p>
            <a:r>
              <a:rPr lang="en-US" dirty="0"/>
              <a:t>Densities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914400"/>
                <a:ext cx="7924800" cy="914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Maxent’s</a:t>
                </a:r>
                <a:r>
                  <a:rPr lang="en-US" dirty="0"/>
                  <a:t> raw output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914400"/>
                <a:ext cx="7924800" cy="914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76400" y="2004157"/>
            <a:ext cx="67056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49995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00" y="6499957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6499957"/>
            <a:ext cx="473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Covariate (</a:t>
            </a:r>
            <a:r>
              <a:rPr lang="en-US" dirty="0" err="1"/>
              <a:t>precip</a:t>
            </a:r>
            <a:r>
              <a:rPr lang="en-US" dirty="0"/>
              <a:t>, temp, aspect, distance from…)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5890357"/>
            <a:ext cx="304800" cy="533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0800" y="4823557"/>
            <a:ext cx="304800" cy="1600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5600" y="3832957"/>
            <a:ext cx="304800" cy="25908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4061557"/>
            <a:ext cx="304800" cy="2362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200" y="3680557"/>
            <a:ext cx="304800" cy="2743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0" y="2842357"/>
            <a:ext cx="304800" cy="3581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14800" y="2689957"/>
            <a:ext cx="304800" cy="37338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600" y="2232757"/>
            <a:ext cx="304800" cy="419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24400" y="3299557"/>
            <a:ext cx="304800" cy="3124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29200" y="2842357"/>
            <a:ext cx="304800" cy="3581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4000" y="3680557"/>
            <a:ext cx="304800" cy="2743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4366357"/>
            <a:ext cx="304800" cy="2057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43600" y="5052157"/>
            <a:ext cx="304800" cy="1371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48400" y="5204557"/>
            <a:ext cx="304800" cy="1219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53200" y="5585557"/>
            <a:ext cx="304800" cy="838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00" y="5890357"/>
            <a:ext cx="304800" cy="533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62800" y="6042757"/>
            <a:ext cx="3048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67600" y="5890357"/>
            <a:ext cx="304800" cy="533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72400" y="6195157"/>
            <a:ext cx="3048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077200" y="6271357"/>
            <a:ext cx="304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81200" y="6042757"/>
            <a:ext cx="3048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14800" y="4747357"/>
            <a:ext cx="304800" cy="16764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419600" y="4366357"/>
            <a:ext cx="304800" cy="20574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724400" y="5052157"/>
            <a:ext cx="304800" cy="13716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810000" y="3985357"/>
            <a:ext cx="304800" cy="24384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505200" y="4442557"/>
            <a:ext cx="304800" cy="19812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0400" y="4747357"/>
            <a:ext cx="304800" cy="16764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895600" y="5356957"/>
            <a:ext cx="304800" cy="10668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590800" y="5890357"/>
            <a:ext cx="304800" cy="5334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29200" y="5356957"/>
            <a:ext cx="304800" cy="10668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34000" y="5737957"/>
            <a:ext cx="304800" cy="6858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676400" y="6118957"/>
            <a:ext cx="304800" cy="3048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295400" y="61951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95400" y="18517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2" name="Freeform 41"/>
          <p:cNvSpPr/>
          <p:nvPr/>
        </p:nvSpPr>
        <p:spPr>
          <a:xfrm>
            <a:off x="2478795" y="2385156"/>
            <a:ext cx="3216925" cy="4055125"/>
          </a:xfrm>
          <a:custGeom>
            <a:avLst/>
            <a:gdLst>
              <a:gd name="connsiteX0" fmla="*/ 0 w 3216925"/>
              <a:gd name="connsiteY0" fmla="*/ 4428781 h 4439798"/>
              <a:gd name="connsiteX1" fmla="*/ 1454227 w 3216925"/>
              <a:gd name="connsiteY1" fmla="*/ 1 h 4439798"/>
              <a:gd name="connsiteX2" fmla="*/ 3216925 w 3216925"/>
              <a:gd name="connsiteY2" fmla="*/ 4439798 h 443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6925" h="4439798">
                <a:moveTo>
                  <a:pt x="0" y="4428781"/>
                </a:moveTo>
                <a:cubicBezTo>
                  <a:pt x="459036" y="2213473"/>
                  <a:pt x="918073" y="-1835"/>
                  <a:pt x="1454227" y="1"/>
                </a:cubicBezTo>
                <a:cubicBezTo>
                  <a:pt x="1990381" y="1837"/>
                  <a:pt x="2603653" y="2220817"/>
                  <a:pt x="3216925" y="443979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248400" y="4191000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occurrences</a:t>
            </a:r>
          </a:p>
          <a:p>
            <a:r>
              <a:rPr lang="en-US" dirty="0"/>
              <a:t>(not habitat)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91200" y="2362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Highest density of occurrences</a:t>
            </a:r>
          </a:p>
          <a:p>
            <a:r>
              <a:rPr lang="en-US" dirty="0"/>
              <a:t>(best habitat)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/>
              <p:cNvSpPr/>
              <p:nvPr/>
            </p:nvSpPr>
            <p:spPr>
              <a:xfrm>
                <a:off x="1981200" y="2362200"/>
                <a:ext cx="749179" cy="678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62200"/>
                <a:ext cx="749179" cy="6784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Curved Connector 86"/>
          <p:cNvCxnSpPr>
            <a:stCxn id="86" idx="3"/>
          </p:cNvCxnSpPr>
          <p:nvPr/>
        </p:nvCxnSpPr>
        <p:spPr>
          <a:xfrm>
            <a:off x="2730379" y="2701428"/>
            <a:ext cx="546221" cy="34657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/>
          <p:cNvCxnSpPr>
            <a:stCxn id="44" idx="1"/>
          </p:cNvCxnSpPr>
          <p:nvPr/>
        </p:nvCxnSpPr>
        <p:spPr>
          <a:xfrm rot="10800000">
            <a:off x="4191000" y="2362201"/>
            <a:ext cx="1600200" cy="46166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>
            <a:stCxn id="43" idx="2"/>
          </p:cNvCxnSpPr>
          <p:nvPr/>
        </p:nvCxnSpPr>
        <p:spPr>
          <a:xfrm rot="5400000">
            <a:off x="5916790" y="5016542"/>
            <a:ext cx="1411069" cy="105264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55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7863359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4008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Elith</a:t>
            </a:r>
            <a:r>
              <a:rPr lang="en-US" dirty="0"/>
              <a:t> et. al.</a:t>
            </a:r>
          </a:p>
        </p:txBody>
      </p:sp>
    </p:spTree>
    <p:extLst>
      <p:ext uri="{BB962C8B-B14F-4D97-AF65-F5344CB8AC3E}">
        <p14:creationId xmlns:p14="http://schemas.microsoft.com/office/powerpoint/2010/main" val="353364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MaxEnt’s</a:t>
            </a:r>
            <a:r>
              <a:rPr lang="en-US" dirty="0"/>
              <a:t> “Model”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219200"/>
                <a:ext cx="7924800" cy="5638800"/>
              </a:xfrm>
            </p:spPr>
            <p:txBody>
              <a:bodyPr/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The Model: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 normalizing constant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vector of coeficients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vector of “Features”</a:t>
                </a:r>
              </a:p>
              <a:p>
                <a:r>
                  <a:rPr lang="en-US" dirty="0"/>
                  <a:t>The “target” of MaxEnt is: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a log-linear model similar to GLMs</a:t>
                </a:r>
              </a:p>
              <a:p>
                <a:pPr lvl="1"/>
                <a:r>
                  <a:rPr lang="en-US" dirty="0"/>
                  <a:t>(but the model can be much more complex)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219200"/>
                <a:ext cx="7924800" cy="5638800"/>
              </a:xfrm>
              <a:blipFill>
                <a:blip r:embed="rId2"/>
                <a:stretch>
                  <a:fillRect l="-1769"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52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MaxEnt Optimizes “Gain”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5638800"/>
          </a:xfrm>
        </p:spPr>
        <p:txBody>
          <a:bodyPr/>
          <a:lstStyle/>
          <a:p>
            <a:r>
              <a:rPr lang="en-US" dirty="0"/>
              <a:t>“Gain in MaxEnt is related to deviance”</a:t>
            </a:r>
          </a:p>
          <a:p>
            <a:pPr lvl="1"/>
            <a:r>
              <a:rPr lang="en-US" dirty="0"/>
              <a:t>See Phillips in the tutorial</a:t>
            </a:r>
          </a:p>
          <a:p>
            <a:r>
              <a:rPr lang="en-US" dirty="0"/>
              <a:t>MaxEnt generates a probability distribution of pixels in the grid starting at uniform and improving the fit to the data</a:t>
            </a:r>
          </a:p>
          <a:p>
            <a:r>
              <a:rPr lang="en-US" dirty="0"/>
              <a:t>“Gain indicates how closely the model is concentrated around presence samples”</a:t>
            </a:r>
          </a:p>
          <a:p>
            <a:pPr lvl="1"/>
            <a:r>
              <a:rPr lang="en-US" dirty="0"/>
              <a:t>Phillips</a:t>
            </a:r>
          </a:p>
        </p:txBody>
      </p:sp>
    </p:spTree>
    <p:extLst>
      <p:ext uri="{BB962C8B-B14F-4D97-AF65-F5344CB8AC3E}">
        <p14:creationId xmlns:p14="http://schemas.microsoft.com/office/powerpoint/2010/main" val="211269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+mj-lt"/>
                  </a:rPr>
                  <a:t>Gain is the average log probability of each point.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𝑔𝑎𝑖𝑛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makes gain=0 for uniform</a:t>
                </a:r>
              </a:p>
              <a:p>
                <a:r>
                  <a:rPr lang="en-US" dirty="0"/>
                  <a:t>Gain is the average log-likelihood minus C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92" t="-1599"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1820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13430</TotalTime>
  <Words>2588</Words>
  <Application>Microsoft Office PowerPoint</Application>
  <PresentationFormat>On-screen Show (4:3)</PresentationFormat>
  <Paragraphs>373</Paragraphs>
  <Slides>46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Cambria Math</vt:lpstr>
      <vt:lpstr>Default Design</vt:lpstr>
      <vt:lpstr>Maxent</vt:lpstr>
      <vt:lpstr>Overall Definitions</vt:lpstr>
      <vt:lpstr>Definitions</vt:lpstr>
      <vt:lpstr>PowerPoint Presentation</vt:lpstr>
      <vt:lpstr>Densities</vt:lpstr>
      <vt:lpstr>Densities</vt:lpstr>
      <vt:lpstr>MaxEnt’s “Model”</vt:lpstr>
      <vt:lpstr>MaxEnt Optimizes “Gain”</vt:lpstr>
      <vt:lpstr>Gain</vt:lpstr>
      <vt:lpstr>Regularization</vt:lpstr>
      <vt:lpstr>Background Points</vt:lpstr>
      <vt:lpstr>MaxEnt really…</vt:lpstr>
      <vt:lpstr>Logit – Inverse of Logistic </vt:lpstr>
      <vt:lpstr>Synthetic Habitat &amp; Species</vt:lpstr>
      <vt:lpstr>MaxEnt Outputs</vt:lpstr>
      <vt:lpstr>PowerPoint Presentation</vt:lpstr>
      <vt:lpstr>Cumulative Threshold</vt:lpstr>
      <vt:lpstr>Definitions</vt:lpstr>
      <vt:lpstr>Receiver-Operator Curve (ROC)</vt:lpstr>
      <vt:lpstr>PowerPoint Presentation</vt:lpstr>
      <vt:lpstr>AUC</vt:lpstr>
      <vt:lpstr>Best Explanation Ever!</vt:lpstr>
      <vt:lpstr>Fitting Features</vt:lpstr>
      <vt:lpstr>Threshold Features</vt:lpstr>
      <vt:lpstr>Linear</vt:lpstr>
      <vt:lpstr>Quadratic</vt:lpstr>
      <vt:lpstr>Hinge Features</vt:lpstr>
      <vt:lpstr>Product Features</vt:lpstr>
      <vt:lpstr>Getting the “Best” Model</vt:lpstr>
      <vt:lpstr>Number of Parameters</vt:lpstr>
      <vt:lpstr>Running Maxent</vt:lpstr>
      <vt:lpstr>Avoiding Problems </vt:lpstr>
      <vt:lpstr>Running Maxent</vt:lpstr>
      <vt:lpstr>Maxent GUI</vt:lpstr>
      <vt:lpstr>Douglas-Fir Points</vt:lpstr>
      <vt:lpstr>AUC Curve</vt:lpstr>
      <vt:lpstr>Response Curves</vt:lpstr>
      <vt:lpstr>Surface Output Formats</vt:lpstr>
      <vt:lpstr>PowerPoint Presentation</vt:lpstr>
      <vt:lpstr>Percent Contribution</vt:lpstr>
      <vt:lpstr>Settings</vt:lpstr>
      <vt:lpstr>Regularization = 2</vt:lpstr>
      <vt:lpstr>Resampling Occurrences</vt:lpstr>
      <vt:lpstr>Optimizing Your Model</vt:lpstr>
      <vt:lpstr>Model Optimization &amp; Selection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jim</cp:lastModifiedBy>
  <cp:revision>148</cp:revision>
  <dcterms:created xsi:type="dcterms:W3CDTF">2008-05-04T17:53:48Z</dcterms:created>
  <dcterms:modified xsi:type="dcterms:W3CDTF">2020-03-31T20:32:29Z</dcterms:modified>
</cp:coreProperties>
</file>